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sldIdLst>
    <p:sldId id="256" r:id="rId5"/>
    <p:sldId id="278" r:id="rId6"/>
    <p:sldId id="280" r:id="rId7"/>
    <p:sldId id="283" r:id="rId8"/>
    <p:sldId id="282" r:id="rId9"/>
    <p:sldId id="284" r:id="rId10"/>
    <p:sldId id="287" r:id="rId11"/>
    <p:sldId id="285" r:id="rId12"/>
    <p:sldId id="281" r:id="rId13"/>
    <p:sldId id="28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A50A81-FF84-4E05-A65C-1029BAF1CE76}" v="12" dt="2019-06-27T02:11:45.7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6/27/2019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rnost/CaseStudy01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-3254" y="0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Analysis on Us Craft Beer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627188"/>
          </a:xfrm>
        </p:spPr>
        <p:txBody>
          <a:bodyPr anchor="t">
            <a:normAutofit fontScale="700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Authors: William Arnost and </a:t>
            </a:r>
            <a:r>
              <a:rPr lang="en-US" dirty="0" err="1">
                <a:solidFill>
                  <a:srgbClr val="FFFFFF"/>
                </a:solidFill>
              </a:rPr>
              <a:t>Meisam</a:t>
            </a:r>
            <a:r>
              <a:rPr lang="en-US" dirty="0">
                <a:solidFill>
                  <a:srgbClr val="FFFFFF"/>
                </a:solidFill>
              </a:rPr>
              <a:t> A. </a:t>
            </a:r>
            <a:r>
              <a:rPr lang="en-US" dirty="0" err="1">
                <a:solidFill>
                  <a:srgbClr val="FFFFFF"/>
                </a:solidFill>
              </a:rPr>
              <a:t>Mansor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Audience: Carlos Brito, CEO of Anheuser-Busch InBev</a:t>
            </a:r>
          </a:p>
          <a:p>
            <a:r>
              <a:rPr lang="en-US" dirty="0">
                <a:solidFill>
                  <a:srgbClr val="FFFFFF"/>
                </a:solidFill>
              </a:rPr>
              <a:t>Address of Study: </a:t>
            </a:r>
            <a:r>
              <a:rPr lang="en-US" dirty="0">
                <a:hlinkClick r:id="rId3"/>
              </a:rPr>
              <a:t>https://github.com/warnost/CaseStudy01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74"/>
    </mc:Choice>
    <mc:Fallback xmlns="">
      <p:transition spd="slow" advTm="1867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5F3D4-E34C-41D4-8D84-142DD7A8C653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7CA96-B7A2-4247-8457-E83A1AF763E1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Colorado and California have the most craft breweries.</a:t>
            </a:r>
          </a:p>
          <a:p>
            <a:r>
              <a:rPr lang="en-US" dirty="0"/>
              <a:t>Lee Hill Series Vol.5 is the most alcoholic craft beer (12.8%)</a:t>
            </a:r>
          </a:p>
          <a:p>
            <a:r>
              <a:rPr lang="en-US" dirty="0"/>
              <a:t>Bitter Bitch is the most bitter beer (138 IBU)</a:t>
            </a:r>
          </a:p>
          <a:p>
            <a:r>
              <a:rPr lang="en-US" dirty="0"/>
              <a:t>Craft Beers tend to have alcohol content between 5% and 6.7%.</a:t>
            </a:r>
          </a:p>
          <a:p>
            <a:r>
              <a:rPr lang="en-US" dirty="0"/>
              <a:t>Craft Beers tend to have IBU content between 21-64.</a:t>
            </a:r>
          </a:p>
          <a:p>
            <a:r>
              <a:rPr lang="en-US" dirty="0"/>
              <a:t>There is a positive relationship between alcohol content and bitterness in craft beers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661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5C1B-4A74-41D3-B2CD-2060D42A4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analyzed two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773F7-C4C0-443F-8284-E4D05B0604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Beer</a:t>
            </a:r>
            <a:r>
              <a:rPr lang="en-US" dirty="0"/>
              <a:t> </a:t>
            </a:r>
            <a:r>
              <a:rPr lang="en-US" dirty="0" err="1"/>
              <a:t>DataSet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Info on </a:t>
            </a:r>
            <a:r>
              <a:rPr lang="en-US" dirty="0">
                <a:highlight>
                  <a:srgbClr val="FFFF00"/>
                </a:highlight>
              </a:rPr>
              <a:t>2410 </a:t>
            </a:r>
            <a:r>
              <a:rPr lang="en-US" dirty="0"/>
              <a:t>US Craft Beers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A47F24-D592-48D4-A793-2097328C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Brewery</a:t>
            </a:r>
            <a:r>
              <a:rPr lang="en-US" dirty="0"/>
              <a:t> </a:t>
            </a:r>
            <a:r>
              <a:rPr lang="en-US" dirty="0" err="1"/>
              <a:t>DataSet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Geographic data for </a:t>
            </a:r>
            <a:r>
              <a:rPr lang="en-US" dirty="0">
                <a:highlight>
                  <a:srgbClr val="FFFF00"/>
                </a:highlight>
              </a:rPr>
              <a:t>558</a:t>
            </a:r>
            <a:r>
              <a:rPr lang="en-US" dirty="0"/>
              <a:t> Breweries</a:t>
            </a:r>
          </a:p>
        </p:txBody>
      </p:sp>
      <p:pic>
        <p:nvPicPr>
          <p:cNvPr id="5" name="Graphic 4" descr="Bottle">
            <a:extLst>
              <a:ext uri="{FF2B5EF4-FFF2-40B4-BE49-F238E27FC236}">
                <a16:creationId xmlns:a16="http://schemas.microsoft.com/office/drawing/2014/main" id="{B46ACF0B-845F-41A2-B068-950318406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04393" y="2311062"/>
            <a:ext cx="914400" cy="914400"/>
          </a:xfrm>
          <a:prstGeom prst="rect">
            <a:avLst/>
          </a:prstGeom>
        </p:spPr>
      </p:pic>
      <p:pic>
        <p:nvPicPr>
          <p:cNvPr id="9" name="Graphic 8" descr="Earth globe: Americas">
            <a:extLst>
              <a:ext uri="{FF2B5EF4-FFF2-40B4-BE49-F238E27FC236}">
                <a16:creationId xmlns:a16="http://schemas.microsoft.com/office/drawing/2014/main" id="{0477AD6B-CC80-4B9F-BE5F-7C82B3E314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97313" y="2286000"/>
            <a:ext cx="914400" cy="914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7E5EF02-758B-4B24-8000-0C59D6D44098}"/>
              </a:ext>
            </a:extLst>
          </p:cNvPr>
          <p:cNvSpPr/>
          <p:nvPr/>
        </p:nvSpPr>
        <p:spPr>
          <a:xfrm>
            <a:off x="740051" y="3249168"/>
            <a:ext cx="3894666" cy="347133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2060"/>
                </a:solidFill>
              </a:rPr>
              <a:t>Name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</a:rPr>
              <a:t>Style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</a:rPr>
              <a:t>Alcohol Content (ABV)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</a:rPr>
              <a:t>Bitterness (IBU)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</a:rPr>
              <a:t>Serving Size (Oz)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</a:rPr>
              <a:t>Brewery ID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1BB0CB-F020-419D-9BE7-D4B507227A9C}"/>
              </a:ext>
            </a:extLst>
          </p:cNvPr>
          <p:cNvSpPr/>
          <p:nvPr/>
        </p:nvSpPr>
        <p:spPr>
          <a:xfrm>
            <a:off x="6063083" y="3200400"/>
            <a:ext cx="3894666" cy="347133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2060"/>
                </a:solidFill>
              </a:rPr>
              <a:t>Name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</a:rPr>
              <a:t>City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</a:rPr>
              <a:t>State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</a:rPr>
              <a:t>Brewery ID</a:t>
            </a:r>
          </a:p>
        </p:txBody>
      </p:sp>
    </p:spTree>
    <p:extLst>
      <p:ext uri="{BB962C8B-B14F-4D97-AF65-F5344CB8AC3E}">
        <p14:creationId xmlns:p14="http://schemas.microsoft.com/office/powerpoint/2010/main" val="3160153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505"/>
    </mc:Choice>
    <mc:Fallback xmlns="">
      <p:transition spd="slow" advTm="4550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D6707-66DF-4AF6-954A-1A03950D3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Brewery Count by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7221-94B8-403A-884F-E4F8DDEFE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1. Colorado (47) </a:t>
            </a:r>
          </a:p>
          <a:p>
            <a:r>
              <a:rPr lang="en-US" dirty="0">
                <a:solidFill>
                  <a:srgbClr val="FFFFFF"/>
                </a:solidFill>
              </a:rPr>
              <a:t>2. California (39) </a:t>
            </a:r>
          </a:p>
          <a:p>
            <a:r>
              <a:rPr lang="en-US" dirty="0">
                <a:solidFill>
                  <a:srgbClr val="FFFFFF"/>
                </a:solidFill>
              </a:rPr>
              <a:t>3. Michigan (32) </a:t>
            </a:r>
          </a:p>
          <a:p>
            <a:r>
              <a:rPr lang="en-US" dirty="0">
                <a:solidFill>
                  <a:srgbClr val="FFFFFF"/>
                </a:solidFill>
              </a:rPr>
              <a:t>4. Oregon (29) </a:t>
            </a:r>
          </a:p>
          <a:p>
            <a:r>
              <a:rPr lang="en-US" dirty="0">
                <a:solidFill>
                  <a:srgbClr val="FFFFFF"/>
                </a:solidFill>
              </a:rPr>
              <a:t>5. Texas (28)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616AB5-C761-41DA-BFC8-E24962BEC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" r="13361"/>
          <a:stretch/>
        </p:blipFill>
        <p:spPr>
          <a:xfrm>
            <a:off x="5634674" y="972204"/>
            <a:ext cx="6481126" cy="4674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00F33A-4B4B-45E6-BC22-928B7048FB4E}"/>
              </a:ext>
            </a:extLst>
          </p:cNvPr>
          <p:cNvSpPr txBox="1"/>
          <p:nvPr/>
        </p:nvSpPr>
        <p:spPr>
          <a:xfrm>
            <a:off x="8261350" y="1211057"/>
            <a:ext cx="23696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Brewery Count by State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6EA29A-A14B-473C-B2CD-28F4AE1A11D8}"/>
              </a:ext>
            </a:extLst>
          </p:cNvPr>
          <p:cNvSpPr txBox="1"/>
          <p:nvPr/>
        </p:nvSpPr>
        <p:spPr>
          <a:xfrm>
            <a:off x="5689600" y="3801857"/>
            <a:ext cx="107939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Brewery Count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CFDF7-7974-4F01-AC8E-F796CFB5BFAC}"/>
              </a:ext>
            </a:extLst>
          </p:cNvPr>
          <p:cNvSpPr txBox="1"/>
          <p:nvPr/>
        </p:nvSpPr>
        <p:spPr>
          <a:xfrm>
            <a:off x="9980882" y="6581001"/>
            <a:ext cx="22111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Alaska and Hawaii are omitted</a:t>
            </a:r>
          </a:p>
        </p:txBody>
      </p:sp>
    </p:spTree>
    <p:extLst>
      <p:ext uri="{BB962C8B-B14F-4D97-AF65-F5344CB8AC3E}">
        <p14:creationId xmlns:p14="http://schemas.microsoft.com/office/powerpoint/2010/main" val="1420447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F31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7830A-D3BD-4089-951A-D2BDAD4A8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most Bitter Beer?!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8A4C80-6958-4703-9E0F-9A369EADBC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16" r="1" b="16295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D05F8-A5D7-4D9D-887A-97C5A470F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highlight>
                  <a:srgbClr val="FF00FF"/>
                </a:highlight>
              </a:rPr>
              <a:t>IBU Index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‘</a:t>
            </a:r>
            <a:r>
              <a:rPr lang="en-US" dirty="0">
                <a:solidFill>
                  <a:srgbClr val="FFFF00"/>
                </a:solidFill>
              </a:rPr>
              <a:t>Maine’ &amp;</a:t>
            </a: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‘West Virginia’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 have the highest median bitterness (IBU) more than </a:t>
            </a:r>
            <a:r>
              <a:rPr lang="en-US" dirty="0">
                <a:solidFill>
                  <a:srgbClr val="FFFF00"/>
                </a:solidFill>
              </a:rPr>
              <a:t>130</a:t>
            </a:r>
            <a:r>
              <a:rPr lang="en-US" dirty="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9418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23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63EDF-829A-4E69-8C95-069966529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 the most Alcoholic Beer?!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B8D6A69-E781-468D-A29C-A5426AF48E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86" r="1" b="13825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AF3DF-0BF9-478A-BE50-2FD45B7D4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highlight>
                  <a:srgbClr val="FF00FF"/>
                </a:highlight>
              </a:rPr>
              <a:t>ABV Index</a:t>
            </a:r>
          </a:p>
          <a:p>
            <a:pPr marL="0" indent="0">
              <a:buNone/>
            </a:pPr>
            <a:r>
              <a:rPr lang="en-US">
                <a:solidFill>
                  <a:srgbClr val="FFFFFF"/>
                </a:solidFill>
              </a:rPr>
              <a:t>Kentucky&amp; </a:t>
            </a:r>
          </a:p>
          <a:p>
            <a:pPr marL="0" indent="0">
              <a:buNone/>
            </a:pPr>
            <a:r>
              <a:rPr lang="en-US">
                <a:solidFill>
                  <a:srgbClr val="FFFFFF"/>
                </a:solidFill>
              </a:rPr>
              <a:t>DC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 produce the beers with the highest median </a:t>
            </a:r>
            <a:r>
              <a:rPr lang="en-US">
                <a:solidFill>
                  <a:srgbClr val="FFFFFF"/>
                </a:solidFill>
              </a:rPr>
              <a:t>alchohol</a:t>
            </a:r>
            <a:r>
              <a:rPr lang="en-US" dirty="0">
                <a:solidFill>
                  <a:srgbClr val="FFFFFF"/>
                </a:solidFill>
              </a:rPr>
              <a:t> by volume with more than </a:t>
            </a:r>
            <a:r>
              <a:rPr lang="en-US">
                <a:solidFill>
                  <a:srgbClr val="FFFFFF"/>
                </a:solidFill>
              </a:rPr>
              <a:t>12%</a:t>
            </a:r>
          </a:p>
        </p:txBody>
      </p:sp>
    </p:spTree>
    <p:extLst>
      <p:ext uri="{BB962C8B-B14F-4D97-AF65-F5344CB8AC3E}">
        <p14:creationId xmlns:p14="http://schemas.microsoft.com/office/powerpoint/2010/main" val="3468594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D3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CDA10-E950-45A2-96FB-5BB18A42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How much Alcohol is in US craft beer?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02B52-5F54-4F4A-9B0E-D16ACDDB1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35" r="15989" b="3"/>
          <a:stretch/>
        </p:blipFill>
        <p:spPr>
          <a:xfrm>
            <a:off x="327547" y="321733"/>
            <a:ext cx="3448718" cy="41073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A62043-2C17-433D-A089-BCE74D083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7" r="-2" b="13702"/>
          <a:stretch/>
        </p:blipFill>
        <p:spPr>
          <a:xfrm>
            <a:off x="4534667" y="321732"/>
            <a:ext cx="2278757" cy="410628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E412F-ED46-49B2-A8F2-717AC7035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Most Beers have alcohol content between 5% - 6.7%. </a:t>
            </a:r>
            <a:br>
              <a:rPr lang="en-US" dirty="0">
                <a:solidFill>
                  <a:srgbClr val="FFFF00"/>
                </a:solidFill>
              </a:rPr>
            </a:br>
            <a:endParaRPr lang="en-US" dirty="0">
              <a:solidFill>
                <a:srgbClr val="FFFF00"/>
              </a:solidFill>
            </a:endParaRPr>
          </a:p>
          <a:p>
            <a:r>
              <a:rPr lang="en-US" dirty="0">
                <a:solidFill>
                  <a:srgbClr val="FFFF00"/>
                </a:solidFill>
              </a:rPr>
              <a:t>It is rare for beer to exceed 10% ABV.</a:t>
            </a:r>
          </a:p>
        </p:txBody>
      </p:sp>
    </p:spTree>
    <p:extLst>
      <p:ext uri="{BB962C8B-B14F-4D97-AF65-F5344CB8AC3E}">
        <p14:creationId xmlns:p14="http://schemas.microsoft.com/office/powerpoint/2010/main" val="1875900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446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CDA10-E950-45A2-96FB-5BB18A42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IBU index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12DEFB-2E6D-4918-A976-0C6684B057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72" r="21872" b="-1"/>
          <a:stretch/>
        </p:blipFill>
        <p:spPr>
          <a:xfrm>
            <a:off x="345308" y="367072"/>
            <a:ext cx="3448718" cy="41073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E15929B-C1AE-40AE-B3BC-2EE587BC38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67" r="3" b="3"/>
          <a:stretch/>
        </p:blipFill>
        <p:spPr>
          <a:xfrm>
            <a:off x="3937135" y="238810"/>
            <a:ext cx="3448718" cy="410628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F7B6DD8-217F-44F8-8824-1B8A03E35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8062" y="497150"/>
            <a:ext cx="3586580" cy="575273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Most IBU content are between </a:t>
            </a:r>
          </a:p>
          <a:p>
            <a:r>
              <a:rPr lang="en-US" dirty="0">
                <a:solidFill>
                  <a:srgbClr val="FFFF00"/>
                </a:solidFill>
              </a:rPr>
              <a:t>21-64</a:t>
            </a:r>
          </a:p>
          <a:p>
            <a:r>
              <a:rPr lang="en-US" dirty="0">
                <a:solidFill>
                  <a:srgbClr val="FFFF00"/>
                </a:solidFill>
              </a:rPr>
              <a:t>It is rare IBU be more than100.</a:t>
            </a:r>
          </a:p>
        </p:txBody>
      </p:sp>
    </p:spTree>
    <p:extLst>
      <p:ext uri="{BB962C8B-B14F-4D97-AF65-F5344CB8AC3E}">
        <p14:creationId xmlns:p14="http://schemas.microsoft.com/office/powerpoint/2010/main" val="1804671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E3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5E7F7-043A-4A05-AF5E-CAB9C2125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How are Alcohol Content and Bitterness Related?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7A9C16-F936-4D5A-A8D3-1F2008F13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929" r="1" b="1445"/>
          <a:stretch/>
        </p:blipFill>
        <p:spPr>
          <a:xfrm>
            <a:off x="327547" y="265246"/>
            <a:ext cx="6746097" cy="411625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5448E-6273-4DFC-BBFB-2920C185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There is a relationship </a:t>
            </a:r>
            <a:r>
              <a:rPr lang="en-US" dirty="0">
                <a:solidFill>
                  <a:srgbClr val="FFFFFF"/>
                </a:solidFill>
              </a:rPr>
              <a:t>between Alcohol Content and Bitterness.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FF00FF"/>
                </a:highlight>
              </a:rPr>
              <a:t>Bud Light, InBev’s </a:t>
            </a:r>
            <a:r>
              <a:rPr lang="en-US" dirty="0">
                <a:solidFill>
                  <a:srgbClr val="FFFF00"/>
                </a:solidFill>
              </a:rPr>
              <a:t>most popular beer</a:t>
            </a:r>
            <a:r>
              <a:rPr lang="en-US" dirty="0">
                <a:solidFill>
                  <a:srgbClr val="FFFFFF"/>
                </a:solidFill>
              </a:rPr>
              <a:t>, has an </a:t>
            </a:r>
          </a:p>
          <a:p>
            <a:r>
              <a:rPr lang="en-US" dirty="0">
                <a:solidFill>
                  <a:srgbClr val="FFFF00"/>
                </a:solidFill>
              </a:rPr>
              <a:t>ABV= 4.2% and  IBU=6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31C078-75B1-457B-9B69-FD5762B2EC0D}"/>
              </a:ext>
            </a:extLst>
          </p:cNvPr>
          <p:cNvSpPr txBox="1"/>
          <p:nvPr/>
        </p:nvSpPr>
        <p:spPr>
          <a:xfrm>
            <a:off x="3917950" y="4134588"/>
            <a:ext cx="104368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Bitterness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BFAB5-AB5A-41A4-904D-C04F048ED0BD}"/>
              </a:ext>
            </a:extLst>
          </p:cNvPr>
          <p:cNvSpPr txBox="1"/>
          <p:nvPr/>
        </p:nvSpPr>
        <p:spPr>
          <a:xfrm>
            <a:off x="321732" y="404282"/>
            <a:ext cx="114140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Alcohol by</a:t>
            </a:r>
            <a:br>
              <a:rPr lang="en-US" dirty="0"/>
            </a:br>
            <a:r>
              <a:rPr lang="en-US" dirty="0"/>
              <a:t>Volume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C231DF-B9FB-4D52-8067-58AF6C2AEC18}"/>
              </a:ext>
            </a:extLst>
          </p:cNvPr>
          <p:cNvSpPr txBox="1"/>
          <p:nvPr/>
        </p:nvSpPr>
        <p:spPr>
          <a:xfrm>
            <a:off x="1611937" y="81096"/>
            <a:ext cx="486506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144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45D2967-F707-462B-B94F-59DE858415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42477" r="1273"/>
          <a:stretch/>
        </p:blipFill>
        <p:spPr>
          <a:xfrm>
            <a:off x="2918385" y="2256105"/>
            <a:ext cx="2990445" cy="39872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43292B-B7D0-4ABD-9020-2A635F1AA9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2172" y="2256582"/>
            <a:ext cx="2990088" cy="3986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5C123B-F5EA-4184-ADFB-BD4E94E92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967868"/>
          </a:xfrm>
        </p:spPr>
        <p:txBody>
          <a:bodyPr/>
          <a:lstStyle/>
          <a:p>
            <a:r>
              <a:rPr lang="en-US" dirty="0"/>
              <a:t>Most Interesting Beers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A7F64D-176E-4EE6-A3C1-B6ED507CA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128" y="1982874"/>
            <a:ext cx="4754880" cy="82296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Most Alcohol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D8E133-A9B0-4809-9C69-BE15C0576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867" y="2578949"/>
            <a:ext cx="2865518" cy="334157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Name: </a:t>
            </a:r>
          </a:p>
          <a:p>
            <a:r>
              <a:rPr lang="en-US" dirty="0"/>
              <a:t>Lee Hill Series Vol. 5</a:t>
            </a:r>
          </a:p>
          <a:p>
            <a:r>
              <a:rPr lang="en-US" dirty="0"/>
              <a:t>Alcohol Content: </a:t>
            </a:r>
          </a:p>
          <a:p>
            <a:r>
              <a:rPr lang="en-US" dirty="0"/>
              <a:t>12.8%</a:t>
            </a:r>
          </a:p>
          <a:p>
            <a:r>
              <a:rPr lang="en-US" dirty="0"/>
              <a:t>State: Colorado</a:t>
            </a:r>
          </a:p>
          <a:p>
            <a:r>
              <a:rPr lang="en-US" dirty="0"/>
              <a:t>Brewery: Upslope Brewing </a:t>
            </a:r>
          </a:p>
          <a:p>
            <a:r>
              <a:rPr lang="en-US" dirty="0"/>
              <a:t>Style: </a:t>
            </a:r>
            <a:r>
              <a:rPr lang="en-US" dirty="0" err="1"/>
              <a:t>Quadrupel</a:t>
            </a:r>
            <a:r>
              <a:rPr lang="en-US" dirty="0"/>
              <a:t> (Quad)</a:t>
            </a:r>
          </a:p>
          <a:p>
            <a:r>
              <a:rPr lang="en-US" dirty="0"/>
              <a:t>Size: 19.2 oz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9E10C7-B7F5-441B-BCF9-33D0792D24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16595" y="1989224"/>
            <a:ext cx="4754880" cy="82296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Most Bitter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7150C7-EA91-43B1-8A0E-FD8A928B39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1418" y="2578949"/>
            <a:ext cx="2387048" cy="369383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Name:</a:t>
            </a:r>
          </a:p>
          <a:p>
            <a:r>
              <a:rPr lang="en-US" dirty="0"/>
              <a:t> Bitter Bitch</a:t>
            </a:r>
          </a:p>
          <a:p>
            <a:r>
              <a:rPr lang="en-US" dirty="0"/>
              <a:t>Bitterness: </a:t>
            </a:r>
          </a:p>
          <a:p>
            <a:r>
              <a:rPr lang="en-US" dirty="0"/>
              <a:t>138 IBU</a:t>
            </a:r>
          </a:p>
          <a:p>
            <a:r>
              <a:rPr lang="en-US" dirty="0"/>
              <a:t>State: Oregon</a:t>
            </a:r>
          </a:p>
          <a:p>
            <a:r>
              <a:rPr lang="en-US" dirty="0"/>
              <a:t>Brewery: Astoria Brewing Company</a:t>
            </a:r>
          </a:p>
          <a:p>
            <a:r>
              <a:rPr lang="en-US" dirty="0"/>
              <a:t>Style: American Double / Imperial IPA</a:t>
            </a:r>
          </a:p>
          <a:p>
            <a:r>
              <a:rPr lang="en-US" dirty="0"/>
              <a:t>Size: 12 oz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3481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88A2F88-55C5-4ED1-9541-807C65424763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16c05727-aa75-4e4a-9b5f-8a80a1165891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391</Words>
  <Application>Microsoft Office PowerPoint</Application>
  <PresentationFormat>Widescreen</PresentationFormat>
  <Paragraphs>79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Tw Cen MT</vt:lpstr>
      <vt:lpstr>Tw Cen MT Condensed</vt:lpstr>
      <vt:lpstr>Wingdings 3</vt:lpstr>
      <vt:lpstr>Integral</vt:lpstr>
      <vt:lpstr>Analysis on Us Craft Beer</vt:lpstr>
      <vt:lpstr>We analyzed two data sets</vt:lpstr>
      <vt:lpstr>Brewery Count by State</vt:lpstr>
      <vt:lpstr>most Bitter Beer?!</vt:lpstr>
      <vt:lpstr> the most Alcoholic Beer?!</vt:lpstr>
      <vt:lpstr>How much Alcohol is in US craft beer?</vt:lpstr>
      <vt:lpstr>IBU index</vt:lpstr>
      <vt:lpstr>How are Alcohol Content and Bitterness Related?</vt:lpstr>
      <vt:lpstr>Most Interesting Beers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2019-06-27T22:45:23Z</dcterms:created>
  <dcterms:modified xsi:type="dcterms:W3CDTF">2019-06-27T23:11:26Z</dcterms:modified>
</cp:coreProperties>
</file>